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57" r:id="rId5"/>
    <p:sldId id="259" r:id="rId6"/>
    <p:sldId id="260" r:id="rId7"/>
    <p:sldId id="284" r:id="rId8"/>
    <p:sldId id="262" r:id="rId9"/>
    <p:sldId id="265" r:id="rId10"/>
    <p:sldId id="282" r:id="rId11"/>
    <p:sldId id="283" r:id="rId12"/>
    <p:sldId id="27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C"/>
    <a:srgbClr val="B5B0AC"/>
    <a:srgbClr val="6F6258"/>
    <a:srgbClr val="E5E5E5"/>
    <a:srgbClr val="EC6D86"/>
    <a:srgbClr val="E6005B"/>
    <a:srgbClr val="9E043D"/>
    <a:srgbClr val="BB3F07"/>
    <a:srgbClr val="C7D533"/>
    <a:srgbClr val="821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8/29/2024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4060221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QA checks: quality of the bib records, coverage of the collection (often using supplier file/s as source of authority), compatible linking method </a:t>
            </a:r>
          </a:p>
          <a:p>
            <a:endParaRPr lang="en-GB"/>
          </a:p>
          <a:p>
            <a:r>
              <a:rPr lang="en-GB"/>
              <a:t>Supplier integrations and CZ collections set to auto-active are particularly useful for managing EBA/other dynamic collections where titles are frequently added and removed.</a:t>
            </a:r>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451085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CZ Updates Task List not used as 1) it does not report on changes for supplier integrations, 2) it cannot identify changes which affect Leganto</a:t>
            </a:r>
          </a:p>
        </p:txBody>
      </p:sp>
      <p:sp>
        <p:nvSpPr>
          <p:cNvPr id="4" name="Slide Number Placeholder 3"/>
          <p:cNvSpPr>
            <a:spLocks noGrp="1"/>
          </p:cNvSpPr>
          <p:nvPr>
            <p:ph type="sldNum" sz="quarter" idx="5"/>
          </p:nvPr>
        </p:nvSpPr>
        <p:spPr/>
        <p:txBody>
          <a:bodyPr/>
          <a:lstStyle/>
          <a:p>
            <a:fld id="{D7F88987-9C11-FC43-B2CE-3A9A6A29209B}" type="slidenum">
              <a:rPr lang="en-US" smtClean="0"/>
              <a:t>4</a:t>
            </a:fld>
            <a:endParaRPr lang="en-US"/>
          </a:p>
        </p:txBody>
      </p:sp>
    </p:spTree>
    <p:extLst>
      <p:ext uri="{BB962C8B-B14F-4D97-AF65-F5344CB8AC3E}">
        <p14:creationId xmlns:p14="http://schemas.microsoft.com/office/powerpoint/2010/main" val="2685239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Leganto citations do not dynamically respond to inventory changes, i.e. if the bib record attached to the citation is deleted, the citation will not automatically detach or re-link to an alternative bib record if there is one available. Bulk jobs used to manually detach and re-attach citations to the inventory once e-collection work has been carried out. </a:t>
            </a:r>
          </a:p>
        </p:txBody>
      </p:sp>
      <p:sp>
        <p:nvSpPr>
          <p:cNvPr id="4" name="Slide Number Placeholder 3"/>
          <p:cNvSpPr>
            <a:spLocks noGrp="1"/>
          </p:cNvSpPr>
          <p:nvPr>
            <p:ph type="sldNum" sz="quarter" idx="5"/>
          </p:nvPr>
        </p:nvSpPr>
        <p:spPr/>
        <p:txBody>
          <a:bodyPr/>
          <a:lstStyle/>
          <a:p>
            <a:fld id="{D7F88987-9C11-FC43-B2CE-3A9A6A29209B}" type="slidenum">
              <a:rPr lang="en-US" smtClean="0"/>
              <a:t>5</a:t>
            </a:fld>
            <a:endParaRPr lang="en-US"/>
          </a:p>
        </p:txBody>
      </p:sp>
    </p:spTree>
    <p:extLst>
      <p:ext uri="{BB962C8B-B14F-4D97-AF65-F5344CB8AC3E}">
        <p14:creationId xmlns:p14="http://schemas.microsoft.com/office/powerpoint/2010/main" val="1010351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Old policy of suppressing instead of deleting, migrated a lot of suppressed/inactive records over. As records are easy to reinstate with CZ/Metadata Editor, it was decided to delete records instead. </a:t>
            </a:r>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3143213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475373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2232554" cy="65786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29/08/2024</a:t>
            </a:fld>
            <a:endParaRPr lang="en-US"/>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29/08/2024</a:t>
            </a:fld>
            <a:endParaRPr lang="en-US"/>
          </a:p>
        </p:txBody>
      </p:sp>
      <p:pic>
        <p:nvPicPr>
          <p:cNvPr id="5" name="Picture 4">
            <a:extLst>
              <a:ext uri="{FF2B5EF4-FFF2-40B4-BE49-F238E27FC236}">
                <a16:creationId xmlns:a16="http://schemas.microsoft.com/office/drawing/2014/main" id="{89E1448D-FE4F-2AE4-153D-99DC033B362D}"/>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29/08/2024</a:t>
            </a:fld>
            <a:endParaRPr lang="en-US"/>
          </a:p>
        </p:txBody>
      </p:sp>
      <p:pic>
        <p:nvPicPr>
          <p:cNvPr id="4" name="Picture 3">
            <a:extLst>
              <a:ext uri="{FF2B5EF4-FFF2-40B4-BE49-F238E27FC236}">
                <a16:creationId xmlns:a16="http://schemas.microsoft.com/office/drawing/2014/main" id="{2B73EECD-0ECE-ED5E-5212-3C9EF6CA48A3}"/>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528E6512-772A-EDFD-5262-D0783030EB33}"/>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02FDF06-1A80-1548-5B4E-BE46CA969475}"/>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6B1992F-566F-3F4F-76E9-DBDB00863C7E}"/>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4527AEF-677D-E53C-C6D0-3F1665BED00E}"/>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51861CF-8442-2E57-2581-8FF8F9AFD54B}"/>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AD99802-E73C-188F-581A-23A48C261EB9}"/>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86722F9-94B6-AC5D-7D28-77653A1FC74C}"/>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6E71B6D-DC49-AE4C-3A44-50C05BFA4891}"/>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6057899"/>
            <a:ext cx="378585" cy="450468"/>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a:t>Click to edit Master title style</a:t>
            </a:r>
            <a:endParaRPr lang="en-US"/>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323F2ECD-F01F-03FD-15F9-862D6D8E29EC}"/>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5E49DA0C-45F6-FA40-9FA1-1628296986E1}"/>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544F8FA1-C49E-2864-C9F8-635634F66B93}"/>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14517F34-AF24-46B0-B83D-76AA9C7D7623}"/>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B991C3FC-D76C-7472-6106-7C26C45E782C}"/>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C5F08058-82E5-7BCC-F807-2C691FD15DBD}"/>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897111BA-9A0E-F35C-5EB7-199758745E5F}"/>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7C1056AE-1904-4AB2-A8C1-0D9F43F5D3CF}"/>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ED6FEB14-1472-9DFE-D462-AEC5A4FFFA06}"/>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249C6916-6353-9C78-EEF5-67FE2F104B52}"/>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4D4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6057899"/>
            <a:ext cx="378584" cy="450467"/>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rgbClr val="E6005B"/>
                </a:solidFill>
              </a:rPr>
              <a:t>Thank you</a:t>
            </a:r>
          </a:p>
        </p:txBody>
      </p:sp>
      <p:pic>
        <p:nvPicPr>
          <p:cNvPr id="2" name="Picture 1">
            <a:extLst>
              <a:ext uri="{FF2B5EF4-FFF2-40B4-BE49-F238E27FC236}">
                <a16:creationId xmlns:a16="http://schemas.microsoft.com/office/drawing/2014/main" id="{EA559062-1FB6-90C7-C040-87638801C687}"/>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rgbClr val="9E043D"/>
                </a:solidFill>
              </a:rPr>
              <a:t>Thank you</a:t>
            </a:r>
          </a:p>
        </p:txBody>
      </p:sp>
      <p:pic>
        <p:nvPicPr>
          <p:cNvPr id="3" name="Picture 2">
            <a:extLst>
              <a:ext uri="{FF2B5EF4-FFF2-40B4-BE49-F238E27FC236}">
                <a16:creationId xmlns:a16="http://schemas.microsoft.com/office/drawing/2014/main" id="{AD491716-9765-62BA-437B-C8C181380F3B}"/>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2232554" cy="65786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p:txBody>
          <a:bodyPr>
            <a:normAutofit fontScale="90000"/>
          </a:bodyPr>
          <a:lstStyle/>
          <a:p>
            <a:r>
              <a:rPr lang="en-GB"/>
              <a:t>Managing the e-resources lifecycle</a:t>
            </a:r>
            <a:endParaRPr lang="en-US"/>
          </a:p>
        </p:txBody>
      </p:sp>
      <p:sp>
        <p:nvSpPr>
          <p:cNvPr id="3" name="Subtitle 2">
            <a:extLst>
              <a:ext uri="{FF2B5EF4-FFF2-40B4-BE49-F238E27FC236}">
                <a16:creationId xmlns:a16="http://schemas.microsoft.com/office/drawing/2014/main" id="{2C77A979-F57A-8144-9955-D74341C388EF}"/>
              </a:ext>
            </a:extLst>
          </p:cNvPr>
          <p:cNvSpPr>
            <a:spLocks noGrp="1"/>
          </p:cNvSpPr>
          <p:nvPr>
            <p:ph type="subTitle" idx="1"/>
          </p:nvPr>
        </p:nvSpPr>
        <p:spPr>
          <a:xfrm>
            <a:off x="442911" y="4481922"/>
            <a:ext cx="11306175" cy="1155172"/>
          </a:xfrm>
        </p:spPr>
        <p:txBody>
          <a:bodyPr>
            <a:normAutofit/>
          </a:bodyPr>
          <a:lstStyle/>
          <a:p>
            <a:r>
              <a:rPr lang="en-US" sz="2400">
                <a:solidFill>
                  <a:schemeClr val="bg1"/>
                </a:solidFill>
              </a:rPr>
              <a:t>Laura Ward, Metadata and Discovery Librarian</a:t>
            </a:r>
          </a:p>
          <a:p>
            <a:r>
              <a:rPr lang="en-US" sz="2000" b="0">
                <a:solidFill>
                  <a:schemeClr val="bg1"/>
                </a:solidFill>
              </a:rPr>
              <a:t>laura.ward02@ntu.ac.uk</a:t>
            </a:r>
          </a:p>
        </p:txBody>
      </p:sp>
      <p:sp>
        <p:nvSpPr>
          <p:cNvPr id="4" name="Date Placeholder 3">
            <a:extLst>
              <a:ext uri="{FF2B5EF4-FFF2-40B4-BE49-F238E27FC236}">
                <a16:creationId xmlns:a16="http://schemas.microsoft.com/office/drawing/2014/main" id="{813A04FD-1A18-E449-AAAD-5FC79BD61DFF}"/>
              </a:ext>
            </a:extLst>
          </p:cNvPr>
          <p:cNvSpPr>
            <a:spLocks noGrp="1"/>
          </p:cNvSpPr>
          <p:nvPr>
            <p:ph type="dt" sz="half" idx="10"/>
          </p:nvPr>
        </p:nvSpPr>
        <p:spPr/>
        <p:txBody>
          <a:bodyPr/>
          <a:lstStyle/>
          <a:p>
            <a:fld id="{197342E9-89D0-D246-B0E5-635614E13D75}" type="datetime1">
              <a:rPr lang="en-GB" smtClean="0"/>
              <a:pPr/>
              <a:t>29/08/2024</a:t>
            </a:fld>
            <a:endParaRPr lang="en-US"/>
          </a:p>
        </p:txBody>
      </p:sp>
    </p:spTree>
    <p:extLst>
      <p:ext uri="{BB962C8B-B14F-4D97-AF65-F5344CB8AC3E}">
        <p14:creationId xmlns:p14="http://schemas.microsoft.com/office/powerpoint/2010/main" val="171647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775366"/>
            <a:ext cx="11306174" cy="3922172"/>
          </a:xfrm>
        </p:spPr>
        <p:txBody>
          <a:bodyPr>
            <a:normAutofit/>
          </a:bodyPr>
          <a:lstStyle/>
          <a:p>
            <a:r>
              <a:rPr lang="en-GB"/>
              <a:t>Migrated from Aleph to Alma in January 2022</a:t>
            </a:r>
          </a:p>
          <a:p>
            <a:r>
              <a:rPr lang="en-GB"/>
              <a:t>Post-migration, data clean up and familiarisation of Alma. Adaptation of Aleph workflows to fit with ways of working in Alma</a:t>
            </a:r>
          </a:p>
          <a:p>
            <a:r>
              <a:rPr lang="en-GB"/>
              <a:t>Since January 2024, working collaboratively to develop and refine workflows across the e-resource lifecycle</a:t>
            </a:r>
          </a:p>
          <a:p>
            <a:r>
              <a:rPr lang="en-GB"/>
              <a:t>This presentation will focus on e-book collections; serial collections and individually purchased books are handled by the Resource Acquisitions and Supply Team (RAST)</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a:xfrm>
            <a:off x="442912" y="773383"/>
            <a:ext cx="11306175" cy="1001983"/>
          </a:xfrm>
        </p:spPr>
        <p:txBody>
          <a:bodyPr/>
          <a:lstStyle/>
          <a:p>
            <a:r>
              <a:rPr lang="en-US"/>
              <a:t>Background</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err="1"/>
              <a:t>www.ntu.ac.uk</a:t>
            </a:r>
            <a:endParaRPr lang="en-US"/>
          </a:p>
        </p:txBody>
      </p:sp>
    </p:spTree>
    <p:extLst>
      <p:ext uri="{BB962C8B-B14F-4D97-AF65-F5344CB8AC3E}">
        <p14:creationId xmlns:p14="http://schemas.microsoft.com/office/powerpoint/2010/main" val="271972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2"/>
          </p:nvPr>
        </p:nvSpPr>
        <p:spPr>
          <a:xfrm>
            <a:off x="442914" y="1883664"/>
            <a:ext cx="11306174" cy="3813874"/>
          </a:xfrm>
        </p:spPr>
        <p:txBody>
          <a:bodyPr>
            <a:normAutofit/>
          </a:bodyPr>
          <a:lstStyle/>
          <a:p>
            <a:pPr marL="0" indent="0">
              <a:buNone/>
            </a:pPr>
            <a:r>
              <a:rPr lang="en-US"/>
              <a:t>Order of preference for adding new collections </a:t>
            </a:r>
            <a:r>
              <a:rPr lang="en-US" err="1"/>
              <a:t>favours</a:t>
            </a:r>
            <a:r>
              <a:rPr lang="en-US"/>
              <a:t> using the Community Zone (CZ) where possible to </a:t>
            </a:r>
            <a:r>
              <a:rPr lang="en-US" err="1"/>
              <a:t>maximise</a:t>
            </a:r>
            <a:r>
              <a:rPr lang="en-US"/>
              <a:t> use of automatic updates:  </a:t>
            </a:r>
          </a:p>
          <a:p>
            <a:r>
              <a:rPr lang="en-US"/>
              <a:t>Supplier integrations (uses CZ bibliographic records and portfolios)</a:t>
            </a:r>
          </a:p>
          <a:p>
            <a:r>
              <a:rPr lang="en-US"/>
              <a:t>Community Zone collections where quality checks passed </a:t>
            </a:r>
          </a:p>
          <a:p>
            <a:r>
              <a:rPr lang="en-US"/>
              <a:t>Local bibliographic records with portfolios linked a CZ collection</a:t>
            </a:r>
          </a:p>
          <a:p>
            <a:r>
              <a:rPr lang="en-US"/>
              <a:t>Local bibliographic records and portfolios </a:t>
            </a:r>
          </a:p>
          <a:p>
            <a:pPr marL="0" indent="0">
              <a:buNone/>
            </a:pPr>
            <a:endParaRPr lang="en-US"/>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p:txBody>
          <a:bodyPr>
            <a:normAutofit/>
          </a:bodyPr>
          <a:lstStyle/>
          <a:p>
            <a:r>
              <a:rPr lang="en-US"/>
              <a:t>Adding new collections</a:t>
            </a:r>
          </a:p>
        </p:txBody>
      </p:sp>
      <p:sp>
        <p:nvSpPr>
          <p:cNvPr id="5" name="Text Placeholder 4">
            <a:extLst>
              <a:ext uri="{FF2B5EF4-FFF2-40B4-BE49-F238E27FC236}">
                <a16:creationId xmlns:a16="http://schemas.microsoft.com/office/drawing/2014/main" id="{3B1CBC61-2E0B-1846-97E8-2A122B0454DF}"/>
              </a:ext>
            </a:extLst>
          </p:cNvPr>
          <p:cNvSpPr>
            <a:spLocks noGrp="1"/>
          </p:cNvSpPr>
          <p:nvPr>
            <p:ph type="body" sz="quarter" idx="10"/>
          </p:nvPr>
        </p:nvSpPr>
        <p:spPr/>
        <p:txBody>
          <a:bodyPr/>
          <a:lstStyle/>
          <a:p>
            <a:r>
              <a:rPr lang="en-US" err="1"/>
              <a:t>www.ntu.ac.uk</a:t>
            </a:r>
            <a:endParaRPr lang="en-US"/>
          </a:p>
        </p:txBody>
      </p:sp>
    </p:spTree>
    <p:extLst>
      <p:ext uri="{BB962C8B-B14F-4D97-AF65-F5344CB8AC3E}">
        <p14:creationId xmlns:p14="http://schemas.microsoft.com/office/powerpoint/2010/main" val="150810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2"/>
          </p:nvPr>
        </p:nvSpPr>
        <p:spPr>
          <a:xfrm>
            <a:off x="442914" y="1802084"/>
            <a:ext cx="11306174" cy="3895454"/>
          </a:xfrm>
        </p:spPr>
        <p:txBody>
          <a:bodyPr>
            <a:normAutofit/>
          </a:bodyPr>
          <a:lstStyle/>
          <a:p>
            <a:pPr marL="0" indent="0">
              <a:buNone/>
            </a:pPr>
            <a:r>
              <a:rPr lang="en-US"/>
              <a:t>Supplier integrations and Community Zone collections are automatically updated to reflect changes to the list of included titles as well as any changes to authentication.</a:t>
            </a:r>
          </a:p>
          <a:p>
            <a:pPr marL="0" indent="0">
              <a:buNone/>
            </a:pPr>
            <a:r>
              <a:rPr lang="en-US"/>
              <a:t>To provide oversight of the automatic deactivation/deletion of portfolios, we have built analytic reports to identify if -</a:t>
            </a:r>
          </a:p>
          <a:p>
            <a:pPr marL="457200" indent="-457200">
              <a:buAutoNum type="alphaLcParenR"/>
            </a:pPr>
            <a:r>
              <a:rPr lang="en-US"/>
              <a:t>an order is attached to the portfolio, and/or</a:t>
            </a:r>
          </a:p>
          <a:p>
            <a:pPr marL="457200" indent="-457200">
              <a:buAutoNum type="alphaLcParenR"/>
            </a:pPr>
            <a:r>
              <a:rPr lang="en-US"/>
              <a:t>the corresponding bib record has no active inventory and appears on a reading list</a:t>
            </a: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p:txBody>
          <a:bodyPr>
            <a:noAutofit/>
          </a:bodyPr>
          <a:lstStyle/>
          <a:p>
            <a:r>
              <a:rPr lang="en-US" sz="3600"/>
              <a:t>Maintenance of resources (automated updates)</a:t>
            </a:r>
          </a:p>
        </p:txBody>
      </p:sp>
      <p:sp>
        <p:nvSpPr>
          <p:cNvPr id="5" name="Text Placeholder 4">
            <a:extLst>
              <a:ext uri="{FF2B5EF4-FFF2-40B4-BE49-F238E27FC236}">
                <a16:creationId xmlns:a16="http://schemas.microsoft.com/office/drawing/2014/main" id="{3B1CBC61-2E0B-1846-97E8-2A122B0454DF}"/>
              </a:ext>
            </a:extLst>
          </p:cNvPr>
          <p:cNvSpPr>
            <a:spLocks noGrp="1"/>
          </p:cNvSpPr>
          <p:nvPr>
            <p:ph type="body" sz="quarter" idx="10"/>
          </p:nvPr>
        </p:nvSpPr>
        <p:spPr/>
        <p:txBody>
          <a:bodyPr/>
          <a:lstStyle/>
          <a:p>
            <a:r>
              <a:rPr lang="en-US" err="1"/>
              <a:t>www.ntu.ac.uk</a:t>
            </a:r>
            <a:endParaRPr lang="en-US"/>
          </a:p>
        </p:txBody>
      </p:sp>
    </p:spTree>
    <p:extLst>
      <p:ext uri="{BB962C8B-B14F-4D97-AF65-F5344CB8AC3E}">
        <p14:creationId xmlns:p14="http://schemas.microsoft.com/office/powerpoint/2010/main" val="2793352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97FCE-A935-0447-9B70-7505A2050CE2}"/>
              </a:ext>
            </a:extLst>
          </p:cNvPr>
          <p:cNvSpPr>
            <a:spLocks noGrp="1"/>
          </p:cNvSpPr>
          <p:nvPr>
            <p:ph type="title"/>
          </p:nvPr>
        </p:nvSpPr>
        <p:spPr/>
        <p:txBody>
          <a:bodyPr>
            <a:normAutofit fontScale="90000"/>
          </a:bodyPr>
          <a:lstStyle/>
          <a:p>
            <a:r>
              <a:rPr lang="en-US"/>
              <a:t>Maintenance of resources (manual updates)</a:t>
            </a:r>
          </a:p>
        </p:txBody>
      </p:sp>
      <p:sp>
        <p:nvSpPr>
          <p:cNvPr id="3" name="Content Placeholder 2">
            <a:extLst>
              <a:ext uri="{FF2B5EF4-FFF2-40B4-BE49-F238E27FC236}">
                <a16:creationId xmlns:a16="http://schemas.microsoft.com/office/drawing/2014/main" id="{C3ADF457-6A19-B94C-ADFD-2D277C5F1090}"/>
              </a:ext>
            </a:extLst>
          </p:cNvPr>
          <p:cNvSpPr>
            <a:spLocks noGrp="1"/>
          </p:cNvSpPr>
          <p:nvPr>
            <p:ph idx="1"/>
          </p:nvPr>
        </p:nvSpPr>
        <p:spPr>
          <a:xfrm>
            <a:off x="442912" y="1802083"/>
            <a:ext cx="11306176" cy="4103865"/>
          </a:xfrm>
        </p:spPr>
        <p:txBody>
          <a:bodyPr>
            <a:noAutofit/>
          </a:bodyPr>
          <a:lstStyle/>
          <a:p>
            <a:pPr marL="0" indent="0">
              <a:buNone/>
            </a:pPr>
            <a:r>
              <a:rPr lang="en-US"/>
              <a:t>Some collections are still updated manually by staff. New titles are manually added/deleted from - </a:t>
            </a:r>
          </a:p>
          <a:p>
            <a:r>
              <a:rPr lang="en-US"/>
              <a:t>fully local collections</a:t>
            </a:r>
          </a:p>
          <a:p>
            <a:r>
              <a:rPr lang="en-US"/>
              <a:t>collections of local bibliographic records with CZ-linked portfolios</a:t>
            </a:r>
          </a:p>
          <a:p>
            <a:r>
              <a:rPr lang="en-US"/>
              <a:t>CZ collections set to non auto-active</a:t>
            </a:r>
          </a:p>
          <a:p>
            <a:pPr marL="0" indent="0">
              <a:buNone/>
            </a:pPr>
            <a:r>
              <a:rPr lang="en-US"/>
              <a:t>Any changes to authentication (e.g. platform migration) are handled at service level. </a:t>
            </a:r>
          </a:p>
          <a:p>
            <a:pPr marL="0" indent="0">
              <a:buNone/>
            </a:pPr>
            <a:r>
              <a:rPr lang="en-US"/>
              <a:t>Affected reading list (Leganto) citations also need to be manually updated.</a:t>
            </a:r>
          </a:p>
        </p:txBody>
      </p:sp>
      <p:sp>
        <p:nvSpPr>
          <p:cNvPr id="5" name="Text Placeholder 4">
            <a:extLst>
              <a:ext uri="{FF2B5EF4-FFF2-40B4-BE49-F238E27FC236}">
                <a16:creationId xmlns:a16="http://schemas.microsoft.com/office/drawing/2014/main" id="{82123CED-11A6-E542-93C5-C3FBF66D4BBC}"/>
              </a:ext>
            </a:extLst>
          </p:cNvPr>
          <p:cNvSpPr>
            <a:spLocks noGrp="1"/>
          </p:cNvSpPr>
          <p:nvPr>
            <p:ph type="body" sz="quarter" idx="10"/>
          </p:nvPr>
        </p:nvSpPr>
        <p:spPr/>
        <p:txBody>
          <a:bodyPr/>
          <a:lstStyle/>
          <a:p>
            <a:r>
              <a:rPr lang="en-US" err="1"/>
              <a:t>www.ntu.ac.uk</a:t>
            </a:r>
            <a:endParaRPr lang="en-US"/>
          </a:p>
        </p:txBody>
      </p:sp>
    </p:spTree>
    <p:extLst>
      <p:ext uri="{BB962C8B-B14F-4D97-AF65-F5344CB8AC3E}">
        <p14:creationId xmlns:p14="http://schemas.microsoft.com/office/powerpoint/2010/main" val="3418174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850F0A-E6E9-A641-80DC-F04C91E21154}"/>
              </a:ext>
            </a:extLst>
          </p:cNvPr>
          <p:cNvSpPr>
            <a:spLocks noGrp="1"/>
          </p:cNvSpPr>
          <p:nvPr>
            <p:ph sz="half" idx="2"/>
          </p:nvPr>
        </p:nvSpPr>
        <p:spPr>
          <a:xfrm>
            <a:off x="442910" y="1802083"/>
            <a:ext cx="11306178" cy="3858942"/>
          </a:xfrm>
        </p:spPr>
        <p:txBody>
          <a:bodyPr>
            <a:normAutofit lnSpcReduction="10000"/>
          </a:bodyPr>
          <a:lstStyle/>
          <a:p>
            <a:pPr marL="0" indent="0">
              <a:buNone/>
            </a:pPr>
            <a:r>
              <a:rPr lang="en-US"/>
              <a:t>As mentioned, portfolios deleted as part of automatic updates are selectively reviewed manually using analytics reports. </a:t>
            </a:r>
          </a:p>
          <a:p>
            <a:pPr marL="0" indent="0">
              <a:buNone/>
            </a:pPr>
            <a:r>
              <a:rPr lang="en-US"/>
              <a:t>For manual deletions, preparatory checking for orders/reading list impact is done beforehand. </a:t>
            </a:r>
          </a:p>
          <a:p>
            <a:pPr marL="0" indent="0">
              <a:buNone/>
            </a:pPr>
            <a:endParaRPr lang="en-US"/>
          </a:p>
          <a:p>
            <a:pPr marL="0" indent="0">
              <a:buNone/>
            </a:pPr>
            <a:r>
              <a:rPr lang="en-US"/>
              <a:t>Existing collections may need to be deleted to prevent duplication in Alma if -</a:t>
            </a:r>
          </a:p>
          <a:p>
            <a:r>
              <a:rPr lang="en-US"/>
              <a:t>New supplier integration will supersede the collection</a:t>
            </a:r>
          </a:p>
          <a:p>
            <a:r>
              <a:rPr lang="en-US"/>
              <a:t>New/updated CZ collection will be used in the future instead of the local collection</a:t>
            </a:r>
          </a:p>
          <a:p>
            <a:pPr marL="0" indent="0">
              <a:buNone/>
            </a:pPr>
            <a:endParaRPr lang="en-US"/>
          </a:p>
        </p:txBody>
      </p:sp>
      <p:sp>
        <p:nvSpPr>
          <p:cNvPr id="4" name="Title 3">
            <a:extLst>
              <a:ext uri="{FF2B5EF4-FFF2-40B4-BE49-F238E27FC236}">
                <a16:creationId xmlns:a16="http://schemas.microsoft.com/office/drawing/2014/main" id="{98EC2D16-B274-574D-855F-476BD2697D6C}"/>
              </a:ext>
            </a:extLst>
          </p:cNvPr>
          <p:cNvSpPr>
            <a:spLocks noGrp="1"/>
          </p:cNvSpPr>
          <p:nvPr>
            <p:ph type="title"/>
          </p:nvPr>
        </p:nvSpPr>
        <p:spPr/>
        <p:txBody>
          <a:bodyPr/>
          <a:lstStyle/>
          <a:p>
            <a:r>
              <a:rPr lang="en-US"/>
              <a:t>Deletion of resources</a:t>
            </a:r>
          </a:p>
        </p:txBody>
      </p:sp>
      <p:sp>
        <p:nvSpPr>
          <p:cNvPr id="5" name="Text Placeholder 4">
            <a:extLst>
              <a:ext uri="{FF2B5EF4-FFF2-40B4-BE49-F238E27FC236}">
                <a16:creationId xmlns:a16="http://schemas.microsoft.com/office/drawing/2014/main" id="{3D00EB10-F907-FF4D-BC9B-79E1B37D7F29}"/>
              </a:ext>
            </a:extLst>
          </p:cNvPr>
          <p:cNvSpPr>
            <a:spLocks noGrp="1"/>
          </p:cNvSpPr>
          <p:nvPr>
            <p:ph type="body" sz="quarter" idx="10"/>
          </p:nvPr>
        </p:nvSpPr>
        <p:spPr/>
        <p:txBody>
          <a:bodyPr/>
          <a:lstStyle/>
          <a:p>
            <a:r>
              <a:rPr lang="en-US" err="1"/>
              <a:t>www.ntu.ac.uk</a:t>
            </a:r>
            <a:endParaRPr lang="en-US"/>
          </a:p>
        </p:txBody>
      </p:sp>
    </p:spTree>
    <p:extLst>
      <p:ext uri="{BB962C8B-B14F-4D97-AF65-F5344CB8AC3E}">
        <p14:creationId xmlns:p14="http://schemas.microsoft.com/office/powerpoint/2010/main" val="3823207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lstStyle/>
          <a:p>
            <a:r>
              <a:rPr lang="en-GB"/>
              <a:t>Alma has many tools/jobs but we have needed to sequence them ourselves into end-to-end processes.</a:t>
            </a:r>
          </a:p>
          <a:p>
            <a:r>
              <a:rPr lang="en-GB"/>
              <a:t>Some Alma tools are not suitable for our workflows. For example, the CZ Updates Task List does not report on supplier integrations or allow us to filter to updates affecting resources on reading lists. </a:t>
            </a:r>
          </a:p>
          <a:p>
            <a:r>
              <a:rPr lang="en-GB"/>
              <a:t>Whilst we use CZ collections where possible to automate updates, we have the skills and knowledge to create and maintain local collections if this is the best option. </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a:t>Lessons learnt</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err="1"/>
              <a:t>www.ntu.ac.uk</a:t>
            </a:r>
            <a:endParaRPr lang="en-US"/>
          </a:p>
        </p:txBody>
      </p:sp>
    </p:spTree>
    <p:extLst>
      <p:ext uri="{BB962C8B-B14F-4D97-AF65-F5344CB8AC3E}">
        <p14:creationId xmlns:p14="http://schemas.microsoft.com/office/powerpoint/2010/main" val="3612514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2C48B8-5C60-2741-958D-8162B0B665A4}"/>
              </a:ext>
            </a:extLst>
          </p:cNvPr>
          <p:cNvSpPr>
            <a:spLocks noGrp="1"/>
          </p:cNvSpPr>
          <p:nvPr>
            <p:ph type="body" sz="quarter" idx="10"/>
          </p:nvPr>
        </p:nvSpPr>
        <p:spPr/>
        <p:txBody>
          <a:bodyPr/>
          <a:lstStyle/>
          <a:p>
            <a:r>
              <a:rPr lang="en-US" err="1"/>
              <a:t>www.ntu.ac.uk</a:t>
            </a:r>
            <a:endParaRPr lang="en-US"/>
          </a:p>
        </p:txBody>
      </p:sp>
      <p:sp>
        <p:nvSpPr>
          <p:cNvPr id="5" name="Title 4">
            <a:extLst>
              <a:ext uri="{FF2B5EF4-FFF2-40B4-BE49-F238E27FC236}">
                <a16:creationId xmlns:a16="http://schemas.microsoft.com/office/drawing/2014/main" id="{CA9670C1-1017-3F46-8068-860995088935}"/>
              </a:ext>
            </a:extLst>
          </p:cNvPr>
          <p:cNvSpPr>
            <a:spLocks noGrp="1"/>
          </p:cNvSpPr>
          <p:nvPr>
            <p:ph type="title"/>
          </p:nvPr>
        </p:nvSpPr>
        <p:spPr/>
        <p:txBody>
          <a:bodyPr/>
          <a:lstStyle/>
          <a:p>
            <a:r>
              <a:rPr lang="en-US"/>
              <a:t>Summary</a:t>
            </a:r>
          </a:p>
        </p:txBody>
      </p:sp>
      <p:sp>
        <p:nvSpPr>
          <p:cNvPr id="8" name="Content Placeholder 7">
            <a:extLst>
              <a:ext uri="{FF2B5EF4-FFF2-40B4-BE49-F238E27FC236}">
                <a16:creationId xmlns:a16="http://schemas.microsoft.com/office/drawing/2014/main" id="{40AAF9DA-62B5-E346-53F1-B2EAB5E4CB86}"/>
              </a:ext>
            </a:extLst>
          </p:cNvPr>
          <p:cNvSpPr>
            <a:spLocks noGrp="1"/>
          </p:cNvSpPr>
          <p:nvPr>
            <p:ph sz="quarter" idx="4"/>
          </p:nvPr>
        </p:nvSpPr>
        <p:spPr>
          <a:xfrm>
            <a:off x="442912" y="1802083"/>
            <a:ext cx="11207620" cy="3895455"/>
          </a:xfrm>
        </p:spPr>
        <p:txBody>
          <a:bodyPr>
            <a:normAutofit lnSpcReduction="10000"/>
          </a:bodyPr>
          <a:lstStyle/>
          <a:p>
            <a:pPr marL="0" indent="0">
              <a:buNone/>
            </a:pPr>
            <a:r>
              <a:rPr lang="en-GB"/>
              <a:t>Managing the lifecycle of an e-book collection depends on how the collection is configured</a:t>
            </a:r>
          </a:p>
          <a:p>
            <a:pPr marL="0" indent="0">
              <a:buNone/>
            </a:pPr>
            <a:r>
              <a:rPr lang="en-GB"/>
              <a:t>There are three configurations we use, each requiring a different amount of manual intervention - </a:t>
            </a:r>
          </a:p>
          <a:p>
            <a:r>
              <a:rPr lang="en-GB"/>
              <a:t>Fully managed by the Community Zone: supplier integrations, auto-active CZ collections</a:t>
            </a:r>
          </a:p>
          <a:p>
            <a:r>
              <a:rPr lang="en-GB"/>
              <a:t>Partially managed by the Community Zone: non auto-active CZ collections, local bibliographic records with CZ-linked portfolios</a:t>
            </a:r>
          </a:p>
          <a:p>
            <a:r>
              <a:rPr lang="en-GB"/>
              <a:t>Fully managed locally: local collections</a:t>
            </a:r>
          </a:p>
          <a:p>
            <a:endParaRPr lang="en-GB"/>
          </a:p>
          <a:p>
            <a:pPr marL="0" indent="0">
              <a:buNone/>
            </a:pPr>
            <a:endParaRPr lang="en-GB"/>
          </a:p>
          <a:p>
            <a:endParaRPr lang="en-GB"/>
          </a:p>
          <a:p>
            <a:pPr marL="0" indent="0">
              <a:buNone/>
            </a:pPr>
            <a:endParaRPr lang="en-GB"/>
          </a:p>
        </p:txBody>
      </p:sp>
    </p:spTree>
    <p:extLst>
      <p:ext uri="{BB962C8B-B14F-4D97-AF65-F5344CB8AC3E}">
        <p14:creationId xmlns:p14="http://schemas.microsoft.com/office/powerpoint/2010/main" val="2502151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be2aa3-3237-4830-85c4-3d48417ef302">
      <Terms xmlns="http://schemas.microsoft.com/office/infopath/2007/PartnerControls"/>
    </lcf76f155ced4ddcb4097134ff3c332f>
    <TaxCatchAll xmlns="b317b901-4ab4-4161-80c3-da5df50c25bf" xsi:nil="true"/>
    <SharedWithUsers xmlns="b317b901-4ab4-4161-80c3-da5df50c25bf">
      <UserInfo>
        <DisplayName>Russell, Lauren 02</DisplayName>
        <AccountId>2958</AccountId>
        <AccountType/>
      </UserInfo>
      <UserInfo>
        <DisplayName>Smith McGloin, Rebekah</DisplayName>
        <AccountId>1712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6" ma:contentTypeDescription="Create a new document." ma:contentTypeScope="" ma:versionID="9a07407e67cf0289d778bbf8e76c6249">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49c7dc47440fc8a2e53776641a2b92d9"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2feffd1-2dac-401b-9bc3-5f775bbd1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c232366-5879-4361-8a3f-89451d84f99d}" ma:internalName="TaxCatchAll" ma:showField="CatchAllData" ma:web="b317b901-4ab4-4161-80c3-da5df50c25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1859A-D475-4A9D-83E1-80A36DBA260F}">
  <ds:schemaRefs>
    <ds:schemaRef ds:uri="8dbe2aa3-3237-4830-85c4-3d48417ef302"/>
    <ds:schemaRef ds:uri="b317b901-4ab4-4161-80c3-da5df50c25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FBEEA968-6220-4BAD-8375-818FF5816533}">
  <ds:schemaRefs>
    <ds:schemaRef ds:uri="8dbe2aa3-3237-4830-85c4-3d48417ef302"/>
    <ds:schemaRef ds:uri="b317b901-4ab4-4161-80c3-da5df50c25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772</Words>
  <Application>Microsoft Office PowerPoint</Application>
  <PresentationFormat>Widescreen</PresentationFormat>
  <Paragraphs>65</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Managing the e-resources lifecycle</vt:lpstr>
      <vt:lpstr>Background</vt:lpstr>
      <vt:lpstr>Adding new collections</vt:lpstr>
      <vt:lpstr>Maintenance of resources (automated updates)</vt:lpstr>
      <vt:lpstr>Maintenance of resources (manual updates)</vt:lpstr>
      <vt:lpstr>Deletion of resources</vt:lpstr>
      <vt:lpstr>Lessons learnt</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2</cp:revision>
  <dcterms:created xsi:type="dcterms:W3CDTF">2020-08-07T10:40:47Z</dcterms:created>
  <dcterms:modified xsi:type="dcterms:W3CDTF">2024-08-29T17:21:56Z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y fmtid="{D5CDD505-2E9C-101B-9397-08002B2CF9AE}" pid="3" name="MediaServiceImageTags">
    <vt:lpwstr/>
  </property>
</Properties>
</file>